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73" r:id="rId10"/>
    <p:sldId id="261" r:id="rId11"/>
    <p:sldId id="269" r:id="rId12"/>
    <p:sldId id="274" r:id="rId13"/>
    <p:sldId id="262" r:id="rId14"/>
    <p:sldId id="263" r:id="rId15"/>
    <p:sldId id="275" r:id="rId16"/>
    <p:sldId id="276" r:id="rId17"/>
    <p:sldId id="264" r:id="rId18"/>
    <p:sldId id="277" r:id="rId19"/>
    <p:sldId id="278" r:id="rId20"/>
    <p:sldId id="279" r:id="rId21"/>
    <p:sldId id="265" r:id="rId22"/>
    <p:sldId id="272" r:id="rId23"/>
    <p:sldId id="280" r:id="rId24"/>
    <p:sldId id="266" r:id="rId25"/>
    <p:sldId id="267" r:id="rId26"/>
    <p:sldId id="268" r:id="rId27"/>
    <p:sldId id="281" r:id="rId28"/>
    <p:sldId id="282" r:id="rId29"/>
    <p:sldId id="270" r:id="rId30"/>
    <p:sldId id="271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055"/>
    <a:srgbClr val="FFC20C"/>
    <a:srgbClr val="915EA5"/>
    <a:srgbClr val="A17BB6"/>
    <a:srgbClr val="F7ADAF"/>
    <a:srgbClr val="23A8FE"/>
    <a:srgbClr val="43CB8E"/>
    <a:srgbClr val="FFD301"/>
    <a:srgbClr val="FF656F"/>
    <a:srgbClr val="60D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4B3CD-E106-4231-AE65-D0C0423D3C0F}" v="297" dt="2020-10-28T00:55:02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D07CF-9BD1-4282-A0B7-2EFCB0D8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8DF098-E8E5-4E5A-A737-033F1EC83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A6D95C-6988-48F9-882D-5B3B9678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494427-D971-4607-8976-3E76D974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7EAB26-0245-42D6-A925-6E8975A4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11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764C-0004-4A53-87E0-FABF0523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554E19-FDF2-4C55-8F9F-79026197B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B1DF64-D2EC-469F-BA8A-D69D750C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41DD0-1560-4A98-8CA1-F4188246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48AAAD-145F-4251-B141-2954CADC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6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57E414-BC65-4A14-9EF3-2F2CACCB9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0DAB36-9BBE-4214-A80E-1D79CC79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F2DCD-E17E-4902-A29F-3FF546F5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694069-DCDB-4DB1-9803-55C5E73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6FAD59-5812-48EA-8FA8-C5930972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83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90EB9-0AED-418A-9074-74D00D37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FD2167-57F6-492A-98F7-6E28D7CE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AB7618-0578-48E4-8561-B7631467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835D7A-692E-48EE-B4FF-72D38566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98BB4-8CCF-407E-9CB0-D4589BAA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2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13674-6C1E-4B8F-A9E0-3C1BDA34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7EA853-B3CC-438E-BB44-7BEFF2B16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78CB6-7A24-410E-9DF0-68459405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9B5553-DD5E-4C00-A303-A3F80541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37DD2-2691-4756-B0C6-D54854B6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61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D05F8-6E94-450B-B4E3-124AD14B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116B39-462A-4B3A-84C5-5E54EE8EC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FEACD3-D7F6-4464-A542-3BEF6EE70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DA9892-505C-4213-8ABA-EF6021E5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5422B0-BCAC-42A5-8685-F2851EBC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324D34-4774-4940-8AE9-0CB9E926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5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5288-5D83-44FD-8823-A3FBA16A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A6548-6EDF-489E-8CB7-5CC709ED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7F197C-607C-47A3-A575-A6E6F290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65C583-BFF7-4FA1-AC9E-8640765C7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7C6B52-1A72-4929-8809-B06A862B0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71B1F72-E9FA-4254-92D7-28029DE6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ADF1E6-04A7-4219-B8EC-07565BFD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261B0F-5936-4C98-86FB-A6DFA669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6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0F89-9D36-4A48-AF13-465E8B81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4EB1952-F498-4F17-8BEB-F1EC94E8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086B7-EDFA-4F28-A1EC-E9E8DD6E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8383FF-5072-4F83-AF13-C29C3162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32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66C6FB4-334E-4946-8DBB-57331F16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1263E1-674D-4FD5-9F0A-28F71B2C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1E6ED-9191-43B3-8D40-19255258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91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A6B88-7CE3-43ED-A7C2-8832D6B4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88BB9-D5A4-4980-8782-C28D5D3E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52DE6D-0D3C-4E5F-B02E-446D76B3B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12033F-5659-4CE3-86A9-ECFBEE0E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BB7C43-41FC-4E0F-A45B-FBA29DD9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3112AC-74A5-449C-A740-B0C9D0DA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62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0BDA0-B0B0-41A2-BA1D-351E2700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A55E81-DE13-4731-A9B6-51A766BFF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7D7558-AB4E-4B2E-981E-3E31C6DFF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1B142E-2011-4E5A-B923-219E0CEDD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4832E6-B578-44DD-A253-EBCDE6A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95F07D-4CEF-4028-A2B8-E5C95926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07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D11F93-7114-4D3E-878F-C2F80344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231970-C29C-48F3-B4F3-383E8C268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F8F61-51FE-4373-848D-5A42D7D9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B924-74C1-463A-84C6-E0565EEC1F3A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1BFE1-C607-4F29-B032-83150FDA1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72DE-338C-4A8A-8541-9FF632361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6A03A-1E7A-4653-99AD-889543944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89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0.svg"/><Relationship Id="rId10" Type="http://schemas.openxmlformats.org/officeDocument/2006/relationships/image" Target="../media/image57.png"/><Relationship Id="rId4" Type="http://schemas.openxmlformats.org/officeDocument/2006/relationships/image" Target="../media/image29.png"/><Relationship Id="rId9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yujiyashima.github.io/Maias-Quiz/maia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veja.abril.com.br/ciencia/fim-do-imperio-maia-foi-soma-de-mudancas-climaticas-desmatamento-e-colapso-do-comercio/#:~:text=H%C3%A1%20cerca%20de%201.300%20anos,dos%20grandes%20mist%C3%A9rios%20da%20arqueologia" TargetMode="External"/><Relationship Id="rId3" Type="http://schemas.openxmlformats.org/officeDocument/2006/relationships/hyperlink" Target="https://www.sohistoria.com.br/ef2/maias/" TargetMode="External"/><Relationship Id="rId7" Type="http://schemas.openxmlformats.org/officeDocument/2006/relationships/hyperlink" Target="https://www.historiadomundo.com.br/maia/destruicao-dos-maias.htm" TargetMode="External"/><Relationship Id="rId2" Type="http://schemas.openxmlformats.org/officeDocument/2006/relationships/hyperlink" Target="https://querobolsa.com.br/enem/historia-geral/maias-incas-e-astec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storiadomundo.com.br/maia" TargetMode="External"/><Relationship Id="rId5" Type="http://schemas.openxmlformats.org/officeDocument/2006/relationships/hyperlink" Target="https://hypescience.com/21479-10-incriveis-fatos-sobre-a-civilizacao-maia/" TargetMode="External"/><Relationship Id="rId4" Type="http://schemas.openxmlformats.org/officeDocument/2006/relationships/hyperlink" Target="http://mundosemfim.com/10-curiosidades-impressionantes-sobre-civilizacao-maia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.svg"/><Relationship Id="rId4" Type="http://schemas.openxmlformats.org/officeDocument/2006/relationships/image" Target="../media/image7.sv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78848B9-E513-41DA-B663-2B1813034997}"/>
              </a:ext>
            </a:extLst>
          </p:cNvPr>
          <p:cNvGrpSpPr/>
          <p:nvPr/>
        </p:nvGrpSpPr>
        <p:grpSpPr>
          <a:xfrm rot="2719226">
            <a:off x="-599509" y="-2960706"/>
            <a:ext cx="3336235" cy="8910468"/>
            <a:chOff x="2822713" y="3026464"/>
            <a:chExt cx="3336235" cy="556591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46214E9-A73D-40BF-8BD0-1D41DF122527}"/>
                </a:ext>
              </a:extLst>
            </p:cNvPr>
            <p:cNvSpPr/>
            <p:nvPr/>
          </p:nvSpPr>
          <p:spPr>
            <a:xfrm>
              <a:off x="2822713" y="3026464"/>
              <a:ext cx="556591" cy="556591"/>
            </a:xfrm>
            <a:prstGeom prst="rect">
              <a:avLst/>
            </a:prstGeom>
            <a:solidFill>
              <a:srgbClr val="EE6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3EEB3B5-2BE9-468E-905D-7B25D9BD70ED}"/>
                </a:ext>
              </a:extLst>
            </p:cNvPr>
            <p:cNvSpPr/>
            <p:nvPr/>
          </p:nvSpPr>
          <p:spPr>
            <a:xfrm>
              <a:off x="3517624" y="3026464"/>
              <a:ext cx="556591" cy="556591"/>
            </a:xfrm>
            <a:prstGeom prst="rect">
              <a:avLst/>
            </a:prstGeom>
            <a:solidFill>
              <a:srgbClr val="60D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045162A-1428-4D60-A601-99F2E243A5B9}"/>
                </a:ext>
              </a:extLst>
            </p:cNvPr>
            <p:cNvSpPr/>
            <p:nvPr/>
          </p:nvSpPr>
          <p:spPr>
            <a:xfrm>
              <a:off x="4212535" y="3026464"/>
              <a:ext cx="556591" cy="556591"/>
            </a:xfrm>
            <a:prstGeom prst="rect">
              <a:avLst/>
            </a:prstGeom>
            <a:solidFill>
              <a:srgbClr val="AAF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F17AEB3-5BA5-4C8D-957F-E1CC55B3C716}"/>
                </a:ext>
              </a:extLst>
            </p:cNvPr>
            <p:cNvSpPr/>
            <p:nvPr/>
          </p:nvSpPr>
          <p:spPr>
            <a:xfrm>
              <a:off x="4907446" y="3026464"/>
              <a:ext cx="556591" cy="556591"/>
            </a:xfrm>
            <a:prstGeom prst="rect">
              <a:avLst/>
            </a:prstGeom>
            <a:solidFill>
              <a:srgbClr val="FFD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E54EE02-C85F-4263-B294-0B33BAFC9B56}"/>
                </a:ext>
              </a:extLst>
            </p:cNvPr>
            <p:cNvSpPr/>
            <p:nvPr/>
          </p:nvSpPr>
          <p:spPr>
            <a:xfrm>
              <a:off x="5602357" y="3026464"/>
              <a:ext cx="556591" cy="556591"/>
            </a:xfrm>
            <a:prstGeom prst="rect">
              <a:avLst/>
            </a:prstGeom>
            <a:solidFill>
              <a:srgbClr val="FF9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C069F31-C1C1-4F3C-931E-FAC2ECB9327A}"/>
              </a:ext>
            </a:extLst>
          </p:cNvPr>
          <p:cNvGrpSpPr/>
          <p:nvPr/>
        </p:nvGrpSpPr>
        <p:grpSpPr>
          <a:xfrm rot="2719226">
            <a:off x="3051221" y="-3163102"/>
            <a:ext cx="3336235" cy="12465581"/>
            <a:chOff x="2822713" y="3026464"/>
            <a:chExt cx="3336235" cy="556591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9F289B88-6973-4FE0-A9F3-CE3EFF17B690}"/>
                </a:ext>
              </a:extLst>
            </p:cNvPr>
            <p:cNvSpPr/>
            <p:nvPr/>
          </p:nvSpPr>
          <p:spPr>
            <a:xfrm>
              <a:off x="2822713" y="3026464"/>
              <a:ext cx="556591" cy="556591"/>
            </a:xfrm>
            <a:prstGeom prst="rect">
              <a:avLst/>
            </a:prstGeom>
            <a:solidFill>
              <a:srgbClr val="EE6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7CD4527B-9E4E-4744-B9AA-2994D83CC94B}"/>
                </a:ext>
              </a:extLst>
            </p:cNvPr>
            <p:cNvSpPr/>
            <p:nvPr/>
          </p:nvSpPr>
          <p:spPr>
            <a:xfrm>
              <a:off x="3517624" y="3026464"/>
              <a:ext cx="556591" cy="556591"/>
            </a:xfrm>
            <a:prstGeom prst="rect">
              <a:avLst/>
            </a:prstGeom>
            <a:solidFill>
              <a:srgbClr val="60D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AA4F5AF5-60BA-4FDA-90ED-FA820935B072}"/>
                </a:ext>
              </a:extLst>
            </p:cNvPr>
            <p:cNvSpPr/>
            <p:nvPr/>
          </p:nvSpPr>
          <p:spPr>
            <a:xfrm>
              <a:off x="4212535" y="3026464"/>
              <a:ext cx="556591" cy="556591"/>
            </a:xfrm>
            <a:prstGeom prst="rect">
              <a:avLst/>
            </a:prstGeom>
            <a:solidFill>
              <a:srgbClr val="AAF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11643D8-AA69-43D6-8AD2-DE56F678025E}"/>
                </a:ext>
              </a:extLst>
            </p:cNvPr>
            <p:cNvSpPr/>
            <p:nvPr/>
          </p:nvSpPr>
          <p:spPr>
            <a:xfrm>
              <a:off x="4907446" y="3026464"/>
              <a:ext cx="556591" cy="556591"/>
            </a:xfrm>
            <a:prstGeom prst="rect">
              <a:avLst/>
            </a:prstGeom>
            <a:solidFill>
              <a:srgbClr val="FFD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5D3FEEA9-CEA8-42E6-A1E0-E04FB62CFEF2}"/>
                </a:ext>
              </a:extLst>
            </p:cNvPr>
            <p:cNvSpPr/>
            <p:nvPr/>
          </p:nvSpPr>
          <p:spPr>
            <a:xfrm>
              <a:off x="5602357" y="3026464"/>
              <a:ext cx="556591" cy="556591"/>
            </a:xfrm>
            <a:prstGeom prst="rect">
              <a:avLst/>
            </a:prstGeom>
            <a:solidFill>
              <a:srgbClr val="FF9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26FBBEA-2854-4CF8-81D8-21FAF01FD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361" y="196130"/>
            <a:ext cx="4851835" cy="23876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pt-BR" sz="13800" dirty="0">
                <a:effectLst>
                  <a:outerShdw blurRad="50800" dist="50800" dir="432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yellosun" panose="02000503000000000000" pitchFamily="50" charset="0"/>
              </a:rPr>
              <a:t>Maias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E791DA1C-A0A7-4B0C-932A-2477A00D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821" y="2813429"/>
            <a:ext cx="4524997" cy="45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60D3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60D394"/>
                </a:solidFill>
                <a:latin typeface="yellosun" panose="02000503000000000000" pitchFamily="50" charset="0"/>
              </a:rPr>
              <a:t>Economia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840AC4-7262-43AF-87B6-2698A4D1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Irrigação;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Destruição de florestas tropicais;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Atividades comerciais;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Comércio dinamizado: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Jade, plumas, tecidos, cerâmicas, mel, cacau e escravos;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Domesticavam perus e abelhas.</a:t>
            </a:r>
          </a:p>
          <a:p>
            <a:pPr lvl="1" algn="just"/>
            <a:endParaRPr lang="pt-BR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EAD5A07-78C2-4A7B-98CF-0A29337F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842" y="3992187"/>
            <a:ext cx="3036058" cy="303605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0CC224E-9EBA-4EF1-8948-20050CB50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6112" y="5145382"/>
            <a:ext cx="1267153" cy="12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Religião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Politeístas: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Acreditavam em mais de um deus;</a:t>
            </a:r>
          </a:p>
          <a:p>
            <a:pPr algn="just"/>
            <a:r>
              <a:rPr lang="pt-BR" dirty="0" err="1">
                <a:latin typeface="Roboto Lt" pitchFamily="2" charset="0"/>
                <a:ea typeface="Roboto Lt" pitchFamily="2" charset="0"/>
              </a:rPr>
              <a:t>Tamoanchan</a:t>
            </a:r>
            <a:r>
              <a:rPr lang="pt-BR" dirty="0">
                <a:latin typeface="Roboto Lt" pitchFamily="2" charset="0"/>
                <a:ea typeface="Roboto Lt" pitchFamily="2" charset="0"/>
              </a:rPr>
              <a:t>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Local sagrado onde os deuses habitavam, paraíso mitológico;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Acontecimentos regidos por forças espirituais + poderes dos ancestrais;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Locais da natureza = locais sagrados;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EX: Cavernas eram portas para o mundo sobrenatural, onde eram realizados rituais;</a:t>
            </a:r>
          </a:p>
        </p:txBody>
      </p:sp>
      <p:pic>
        <p:nvPicPr>
          <p:cNvPr id="4098" name="Picture 2" descr="Tamoanchan - Crônicas de Atlântida - Wiki">
            <a:extLst>
              <a:ext uri="{FF2B5EF4-FFF2-40B4-BE49-F238E27FC236}">
                <a16:creationId xmlns:a16="http://schemas.microsoft.com/office/drawing/2014/main" id="{EC036CC5-9636-4BFB-B55E-A2DD0137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0" y="1362678"/>
            <a:ext cx="3562350" cy="23630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70D8EC9-5BEF-4D1D-8CFA-DDE111C3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1455" y="5338763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3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Religião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972049"/>
          </a:xfrm>
        </p:spPr>
        <p:txBody>
          <a:bodyPr>
            <a:noAutofit/>
          </a:bodyPr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Sacrifícios humanos eram importantes;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Garantiam o funcionamento do universo;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Sacrificavam prisioneiros de guerras e voluntários;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Milícias para aprisionar grandes guerreiros de cidades vizinhas;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Rituais bastante violentos: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Principalmente decapitação ou a retirada do coração enquanto a pessoa estivesse viva;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Consumo de substâncias alucinógenas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EX: </a:t>
            </a:r>
            <a:r>
              <a:rPr lang="pt-BR" sz="2600" dirty="0" err="1">
                <a:latin typeface="Roboto Lt" pitchFamily="2" charset="0"/>
                <a:ea typeface="Roboto Lt" pitchFamily="2" charset="0"/>
              </a:rPr>
              <a:t>Balche</a:t>
            </a:r>
            <a:endParaRPr lang="pt-BR" sz="2600" dirty="0">
              <a:latin typeface="Roboto Lt" pitchFamily="2" charset="0"/>
              <a:ea typeface="Roboto Lt" pitchFamily="2" charset="0"/>
            </a:endParaRP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Rituais de transe eram restritos à elite;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D763C03-9328-4C36-A173-A67866FE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0913" y="1328633"/>
            <a:ext cx="1559134" cy="155913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3066B91-1143-4CDB-8F63-F16C8CE46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666" y="4632568"/>
            <a:ext cx="1825381" cy="182538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58D54B8-B36C-4E5E-B9E5-C410404F8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513" y="4551610"/>
            <a:ext cx="1681200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Religião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Deuses mais citados:</a:t>
            </a:r>
          </a:p>
          <a:p>
            <a:pPr lvl="1" algn="just"/>
            <a:r>
              <a:rPr lang="pt-BR" sz="2800" dirty="0" err="1">
                <a:latin typeface="Roboto Lt" pitchFamily="2" charset="0"/>
                <a:ea typeface="Roboto Lt" pitchFamily="2" charset="0"/>
              </a:rPr>
              <a:t>Itzamná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– deus criador do Universo;</a:t>
            </a:r>
          </a:p>
          <a:p>
            <a:pPr lvl="1" algn="just"/>
            <a:r>
              <a:rPr lang="pt-BR" sz="2800" dirty="0" err="1">
                <a:latin typeface="Roboto Lt" pitchFamily="2" charset="0"/>
                <a:ea typeface="Roboto Lt" pitchFamily="2" charset="0"/>
              </a:rPr>
              <a:t>Ix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Xhel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– a senhora do arco-íris;</a:t>
            </a:r>
          </a:p>
          <a:p>
            <a:pPr lvl="1" algn="just"/>
            <a:r>
              <a:rPr lang="pt-BR" sz="2800" dirty="0" err="1">
                <a:latin typeface="Roboto Lt" pitchFamily="2" charset="0"/>
                <a:ea typeface="Roboto Lt" pitchFamily="2" charset="0"/>
              </a:rPr>
              <a:t>Kinich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Ahau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– deus Sol;</a:t>
            </a:r>
          </a:p>
          <a:p>
            <a:pPr lvl="1" algn="just"/>
            <a:r>
              <a:rPr lang="pt-BR" sz="2800" dirty="0" err="1">
                <a:latin typeface="Roboto Lt" pitchFamily="2" charset="0"/>
                <a:ea typeface="Roboto Lt" pitchFamily="2" charset="0"/>
              </a:rPr>
              <a:t>Hunab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Ku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e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Chac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– entendidos como outras manifestações de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Itzamná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7E7C8D3-9AA6-40AD-B422-B0A619454F8A}"/>
              </a:ext>
            </a:extLst>
          </p:cNvPr>
          <p:cNvGrpSpPr/>
          <p:nvPr/>
        </p:nvGrpSpPr>
        <p:grpSpPr>
          <a:xfrm>
            <a:off x="1576697" y="4409187"/>
            <a:ext cx="9777103" cy="2397600"/>
            <a:chOff x="1092944" y="4433667"/>
            <a:chExt cx="9777103" cy="2397600"/>
          </a:xfrm>
        </p:grpSpPr>
        <p:pic>
          <p:nvPicPr>
            <p:cNvPr id="5122" name="Picture 2" descr="Quais são os principais deuses maias? | Super">
              <a:extLst>
                <a:ext uri="{FF2B5EF4-FFF2-40B4-BE49-F238E27FC236}">
                  <a16:creationId xmlns:a16="http://schemas.microsoft.com/office/drawing/2014/main" id="{ECC84A3B-36BB-4AF7-9234-6BA0203ED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944" y="4433669"/>
              <a:ext cx="3259034" cy="2396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Quais são os principais deuses maias? | Super">
              <a:extLst>
                <a:ext uri="{FF2B5EF4-FFF2-40B4-BE49-F238E27FC236}">
                  <a16:creationId xmlns:a16="http://schemas.microsoft.com/office/drawing/2014/main" id="{2DCAEADB-F4AF-4D71-8C29-B4651D380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978" y="4433668"/>
              <a:ext cx="3259035" cy="239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Ah Puch Vucub Caquix Hun Hunahpu | Arte asteca, Astecas, Divindades">
              <a:extLst>
                <a:ext uri="{FF2B5EF4-FFF2-40B4-BE49-F238E27FC236}">
                  <a16:creationId xmlns:a16="http://schemas.microsoft.com/office/drawing/2014/main" id="{CBA45BA0-1B4D-4368-8757-9A7FB0FF7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52" y="4433667"/>
              <a:ext cx="3259895" cy="239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262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Cultura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DB1F62-B71D-4648-A12C-C70FB4517685}"/>
              </a:ext>
            </a:extLst>
          </p:cNvPr>
          <p:cNvSpPr txBox="1"/>
          <p:nvPr/>
        </p:nvSpPr>
        <p:spPr>
          <a:xfrm>
            <a:off x="1010653" y="1540042"/>
            <a:ext cx="10459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Grande valor de informação cultural;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Diversos materiais;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Importantes ferramentas do poder político.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65997F7-6CB9-409D-808D-2A72C35B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379" y="3985609"/>
            <a:ext cx="2679032" cy="267903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5B504D-E601-4DA9-9BA5-E1D2F5951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3133" y="3096254"/>
            <a:ext cx="2311772" cy="23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Cultura</a:t>
            </a:r>
          </a:p>
        </p:txBody>
      </p:sp>
      <p:pic>
        <p:nvPicPr>
          <p:cNvPr id="7170" name="Picture 2" descr="Arte Maia - Toda Matéria">
            <a:extLst>
              <a:ext uri="{FF2B5EF4-FFF2-40B4-BE49-F238E27FC236}">
                <a16:creationId xmlns:a16="http://schemas.microsoft.com/office/drawing/2014/main" id="{6C60CEF5-C806-4E75-B5D8-C2D929420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917" y="1385074"/>
            <a:ext cx="3333750" cy="5000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2" name="Picture 4" descr="Arte Maia - Toda Matéria">
            <a:extLst>
              <a:ext uri="{FF2B5EF4-FFF2-40B4-BE49-F238E27FC236}">
                <a16:creationId xmlns:a16="http://schemas.microsoft.com/office/drawing/2014/main" id="{F72E412F-7FFE-4CF9-8A60-17A34110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18" y="1390132"/>
            <a:ext cx="3333750" cy="50101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448285-6ACD-48B4-AF3B-A7298CE26661}"/>
              </a:ext>
            </a:extLst>
          </p:cNvPr>
          <p:cNvSpPr txBox="1"/>
          <p:nvPr/>
        </p:nvSpPr>
        <p:spPr>
          <a:xfrm>
            <a:off x="4536357" y="5477042"/>
            <a:ext cx="231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Vaso com Pintura Maia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3751F0-B72C-4C12-B578-B3E655086EC6}"/>
              </a:ext>
            </a:extLst>
          </p:cNvPr>
          <p:cNvSpPr txBox="1"/>
          <p:nvPr/>
        </p:nvSpPr>
        <p:spPr>
          <a:xfrm>
            <a:off x="6480848" y="1550646"/>
            <a:ext cx="1941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Escultura Maia em Terracota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3AF5F3F-6FC6-4B2E-A504-414789DDBB0E}"/>
              </a:ext>
            </a:extLst>
          </p:cNvPr>
          <p:cNvCxnSpPr>
            <a:cxnSpLocks/>
          </p:cNvCxnSpPr>
          <p:nvPr/>
        </p:nvCxnSpPr>
        <p:spPr>
          <a:xfrm flipH="1">
            <a:off x="6529137" y="2242489"/>
            <a:ext cx="19927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8EE87D7-3C90-4FA7-AE31-44D20FE03720}"/>
              </a:ext>
            </a:extLst>
          </p:cNvPr>
          <p:cNvCxnSpPr>
            <a:cxnSpLocks/>
          </p:cNvCxnSpPr>
          <p:nvPr/>
        </p:nvCxnSpPr>
        <p:spPr>
          <a:xfrm flipH="1">
            <a:off x="4536357" y="6184928"/>
            <a:ext cx="19927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Cultura</a:t>
            </a:r>
          </a:p>
        </p:txBody>
      </p:sp>
      <p:pic>
        <p:nvPicPr>
          <p:cNvPr id="8196" name="Picture 4" descr="Arte Maia - Toda Matéria">
            <a:extLst>
              <a:ext uri="{FF2B5EF4-FFF2-40B4-BE49-F238E27FC236}">
                <a16:creationId xmlns:a16="http://schemas.microsoft.com/office/drawing/2014/main" id="{32AB40EE-17C1-442C-93CE-2B1566BF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30" y="1472058"/>
            <a:ext cx="3333750" cy="5000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6C4666-3653-4F10-9F4C-C35DD4D0803A}"/>
              </a:ext>
            </a:extLst>
          </p:cNvPr>
          <p:cNvSpPr txBox="1"/>
          <p:nvPr/>
        </p:nvSpPr>
        <p:spPr>
          <a:xfrm>
            <a:off x="6337876" y="1470158"/>
            <a:ext cx="2279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Representação da antiga Dança da Coruja</a:t>
            </a:r>
          </a:p>
        </p:txBody>
      </p:sp>
      <p:pic>
        <p:nvPicPr>
          <p:cNvPr id="8198" name="Picture 6" descr="Arte Maia">
            <a:extLst>
              <a:ext uri="{FF2B5EF4-FFF2-40B4-BE49-F238E27FC236}">
                <a16:creationId xmlns:a16="http://schemas.microsoft.com/office/drawing/2014/main" id="{97CF6293-BBCA-403E-9630-05BA2C72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90" y="2219475"/>
            <a:ext cx="3333750" cy="42481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E816E6-839C-4BE3-A567-F8BA93637F7C}"/>
              </a:ext>
            </a:extLst>
          </p:cNvPr>
          <p:cNvSpPr txBox="1"/>
          <p:nvPr/>
        </p:nvSpPr>
        <p:spPr>
          <a:xfrm>
            <a:off x="4842961" y="5739154"/>
            <a:ext cx="2279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Representação de Vestimenta Maia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383291C-C9D9-46D4-A48D-7DA799F012E3}"/>
              </a:ext>
            </a:extLst>
          </p:cNvPr>
          <p:cNvCxnSpPr>
            <a:cxnSpLocks/>
          </p:cNvCxnSpPr>
          <p:nvPr/>
        </p:nvCxnSpPr>
        <p:spPr>
          <a:xfrm flipH="1">
            <a:off x="6337876" y="2466373"/>
            <a:ext cx="24000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1518DEF-C444-4250-BDB5-5D1F973C96DA}"/>
              </a:ext>
            </a:extLst>
          </p:cNvPr>
          <p:cNvCxnSpPr>
            <a:cxnSpLocks/>
          </p:cNvCxnSpPr>
          <p:nvPr/>
        </p:nvCxnSpPr>
        <p:spPr>
          <a:xfrm flipH="1">
            <a:off x="4732440" y="6418866"/>
            <a:ext cx="24000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5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Cultura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E816E6-839C-4BE3-A567-F8BA93637F7C}"/>
              </a:ext>
            </a:extLst>
          </p:cNvPr>
          <p:cNvSpPr txBox="1"/>
          <p:nvPr/>
        </p:nvSpPr>
        <p:spPr>
          <a:xfrm>
            <a:off x="7317620" y="5254885"/>
            <a:ext cx="258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Cidade Arqueológica de </a:t>
            </a:r>
            <a:r>
              <a:rPr lang="pt-BR" sz="2000" dirty="0" err="1">
                <a:latin typeface="Roboto Lt" pitchFamily="2" charset="0"/>
                <a:ea typeface="Roboto Lt" pitchFamily="2" charset="0"/>
              </a:rPr>
              <a:t>Palenque</a:t>
            </a:r>
            <a:r>
              <a:rPr lang="pt-BR" sz="2000" dirty="0">
                <a:latin typeface="Roboto Lt" pitchFamily="2" charset="0"/>
                <a:ea typeface="Roboto Lt" pitchFamily="2" charset="0"/>
              </a:rPr>
              <a:t>, México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1518DEF-C444-4250-BDB5-5D1F973C96DA}"/>
              </a:ext>
            </a:extLst>
          </p:cNvPr>
          <p:cNvCxnSpPr>
            <a:cxnSpLocks/>
          </p:cNvCxnSpPr>
          <p:nvPr/>
        </p:nvCxnSpPr>
        <p:spPr>
          <a:xfrm flipH="1">
            <a:off x="7317620" y="5934597"/>
            <a:ext cx="25858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Arte Maia">
            <a:extLst>
              <a:ext uri="{FF2B5EF4-FFF2-40B4-BE49-F238E27FC236}">
                <a16:creationId xmlns:a16="http://schemas.microsoft.com/office/drawing/2014/main" id="{8A443B9F-8995-428F-9E67-F9A4F09C4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513" y="2544191"/>
            <a:ext cx="5433107" cy="36013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598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Localização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CDCE46-9BBA-48CF-8446-091891A9BD5E}"/>
              </a:ext>
            </a:extLst>
          </p:cNvPr>
          <p:cNvSpPr txBox="1"/>
          <p:nvPr/>
        </p:nvSpPr>
        <p:spPr>
          <a:xfrm>
            <a:off x="1395663" y="1812758"/>
            <a:ext cx="9609221" cy="40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3B9040-8543-4F1C-A50E-33949407BB2E}"/>
              </a:ext>
            </a:extLst>
          </p:cNvPr>
          <p:cNvSpPr txBox="1"/>
          <p:nvPr/>
        </p:nvSpPr>
        <p:spPr>
          <a:xfrm>
            <a:off x="1187116" y="1605952"/>
            <a:ext cx="100904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Roboto Lt" pitchFamily="2" charset="0"/>
                <a:ea typeface="Roboto Lt" pitchFamily="2" charset="0"/>
              </a:rPr>
              <a:t>Antigamente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Localizavam-se na Península de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Yucatán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(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mesoamérica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Chegaram a ocupar parte da atual América Central: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Honduras;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El Salvador;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Guatemala 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Belize.</a:t>
            </a:r>
          </a:p>
        </p:txBody>
      </p:sp>
      <p:pic>
        <p:nvPicPr>
          <p:cNvPr id="1026" name="Picture 2" descr="Prof. Raphael: A Mesoamérica Antiga">
            <a:extLst>
              <a:ext uri="{FF2B5EF4-FFF2-40B4-BE49-F238E27FC236}">
                <a16:creationId xmlns:a16="http://schemas.microsoft.com/office/drawing/2014/main" id="{99094B5C-245A-4771-B31A-08D73C209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3141173"/>
            <a:ext cx="5667375" cy="35031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istóriaS: Jogo de bola mesoamericano">
            <a:extLst>
              <a:ext uri="{FF2B5EF4-FFF2-40B4-BE49-F238E27FC236}">
                <a16:creationId xmlns:a16="http://schemas.microsoft.com/office/drawing/2014/main" id="{5323EF26-6E26-4C89-9F16-39D1CF7E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77" y="2914650"/>
            <a:ext cx="5669523" cy="37592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438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Localização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CDCE46-9BBA-48CF-8446-091891A9BD5E}"/>
              </a:ext>
            </a:extLst>
          </p:cNvPr>
          <p:cNvSpPr txBox="1"/>
          <p:nvPr/>
        </p:nvSpPr>
        <p:spPr>
          <a:xfrm>
            <a:off x="1395663" y="1812758"/>
            <a:ext cx="9609221" cy="40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F1EF4FF9-6976-4F69-B8E9-276A5EFEA481}"/>
              </a:ext>
            </a:extLst>
          </p:cNvPr>
          <p:cNvSpPr txBox="1"/>
          <p:nvPr/>
        </p:nvSpPr>
        <p:spPr>
          <a:xfrm>
            <a:off x="1092942" y="1699109"/>
            <a:ext cx="10492425" cy="4132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latin typeface="Roboto Lt" pitchFamily="2" charset="0"/>
                <a:ea typeface="Roboto Lt" pitchFamily="2" charset="0"/>
              </a:rPr>
              <a:t>Atualmente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Americanos do sul do México e da América Central setentrional;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latin typeface="Roboto Lt" pitchFamily="2" charset="0"/>
                <a:ea typeface="Roboto Lt" pitchFamily="2" charset="0"/>
              </a:rPr>
              <a:t>No início do século XXI, região habitada por 6 milhões de maias.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Maias contemporâneos encontram-se em: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latin typeface="Roboto Lt" pitchFamily="2" charset="0"/>
                <a:ea typeface="Roboto Lt" pitchFamily="2" charset="0"/>
              </a:rPr>
              <a:t>Yucatán</a:t>
            </a:r>
            <a:r>
              <a:rPr lang="pt-BR" sz="2600" dirty="0">
                <a:latin typeface="Roboto Lt" pitchFamily="2" charset="0"/>
                <a:ea typeface="Roboto Lt" pitchFamily="2" charset="0"/>
              </a:rPr>
              <a:t>, Campeche, Quintana Roo e Chiapas, e nos países da América Central Belize, Guatemala, e nas regiões ocidentais de Honduras e El Salvador.</a:t>
            </a:r>
          </a:p>
        </p:txBody>
      </p:sp>
      <p:pic>
        <p:nvPicPr>
          <p:cNvPr id="2050" name="Picture 2" descr="América Central - Toda Matéria">
            <a:extLst>
              <a:ext uri="{FF2B5EF4-FFF2-40B4-BE49-F238E27FC236}">
                <a16:creationId xmlns:a16="http://schemas.microsoft.com/office/drawing/2014/main" id="{8E038396-4F24-4F6E-BD2E-F5C272AB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93" y="1380854"/>
            <a:ext cx="6538549" cy="52226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59FE810-9DDD-4711-98F1-464C316DF749}"/>
              </a:ext>
            </a:extLst>
          </p:cNvPr>
          <p:cNvSpPr/>
          <p:nvPr/>
        </p:nvSpPr>
        <p:spPr>
          <a:xfrm rot="2408812">
            <a:off x="5128965" y="1123956"/>
            <a:ext cx="2111944" cy="2494539"/>
          </a:xfrm>
          <a:prstGeom prst="ellipse">
            <a:avLst/>
          </a:prstGeom>
          <a:noFill/>
          <a:ln w="38100">
            <a:solidFill>
              <a:srgbClr val="FFC2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4887D-909F-4B50-B19C-BA1D2A19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effectLst>
                  <a:outerShdw blurRad="50800" dist="50800" dir="432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yellosun" panose="02000503000000000000" pitchFamily="50" charset="0"/>
              </a:rPr>
              <a:t>Integrantes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822BA-B5BF-4A6E-9A1D-4CF22E0C6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045" y="2141537"/>
            <a:ext cx="606903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Camila Gonçalves Nazareth</a:t>
            </a:r>
          </a:p>
          <a:p>
            <a:pPr marL="0" indent="0" algn="ctr">
              <a:buNone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Lorena Cristina Barbosa de Araújo</a:t>
            </a:r>
          </a:p>
          <a:p>
            <a:pPr marL="0" indent="0" algn="ctr">
              <a:buNone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Mateus Henrique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Scarin</a:t>
            </a:r>
            <a:endParaRPr lang="pt-BR" sz="2800" dirty="0">
              <a:latin typeface="Roboto Lt" pitchFamily="2" charset="0"/>
              <a:ea typeface="Roboto Lt" pitchFamily="2" charset="0"/>
            </a:endParaRPr>
          </a:p>
          <a:p>
            <a:pPr marL="0" indent="0" algn="ctr">
              <a:buNone/>
            </a:pPr>
            <a:r>
              <a:rPr lang="pt-BR" dirty="0">
                <a:latin typeface="Roboto Lt" pitchFamily="2" charset="0"/>
                <a:ea typeface="Roboto Lt" pitchFamily="2" charset="0"/>
              </a:rPr>
              <a:t>Pedro </a:t>
            </a:r>
            <a:r>
              <a:rPr lang="pt-BR">
                <a:latin typeface="Roboto Lt" pitchFamily="2" charset="0"/>
                <a:ea typeface="Roboto Lt" pitchFamily="2" charset="0"/>
              </a:rPr>
              <a:t>Henrique Esteves</a:t>
            </a:r>
            <a:endParaRPr lang="pt-BR" sz="2800" dirty="0">
              <a:latin typeface="Roboto Lt" pitchFamily="2" charset="0"/>
              <a:ea typeface="Roboto Lt" pitchFamily="2" charset="0"/>
            </a:endParaRPr>
          </a:p>
          <a:p>
            <a:pPr marL="0" indent="0" algn="ctr">
              <a:buNone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Pedro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Yuji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Yashima</a:t>
            </a:r>
            <a:endParaRPr lang="pt-BR" sz="2800" dirty="0">
              <a:latin typeface="Roboto Lt" pitchFamily="2" charset="0"/>
              <a:ea typeface="Roboto Lt" pitchFamily="2" charset="0"/>
            </a:endParaRPr>
          </a:p>
          <a:p>
            <a:pPr marL="0" indent="0" algn="ctr">
              <a:buNone/>
            </a:pPr>
            <a:r>
              <a:rPr lang="pt-BR" sz="2800" dirty="0" err="1">
                <a:latin typeface="Roboto Lt" pitchFamily="2" charset="0"/>
                <a:ea typeface="Roboto Lt" pitchFamily="2" charset="0"/>
              </a:rPr>
              <a:t>Tábata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Buosi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 Rodrigues</a:t>
            </a:r>
          </a:p>
          <a:p>
            <a:pPr marL="0" indent="0" algn="ctr">
              <a:buNone/>
            </a:pP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C3AFC0B-FA57-43C9-8279-17A84B7F2AD1}"/>
              </a:ext>
            </a:extLst>
          </p:cNvPr>
          <p:cNvGrpSpPr/>
          <p:nvPr/>
        </p:nvGrpSpPr>
        <p:grpSpPr>
          <a:xfrm>
            <a:off x="4666445" y="5964702"/>
            <a:ext cx="3336235" cy="528173"/>
            <a:chOff x="2822713" y="3026464"/>
            <a:chExt cx="3336235" cy="55659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D74CC310-F30E-4DE8-953D-24CF27EFBEFC}"/>
                </a:ext>
              </a:extLst>
            </p:cNvPr>
            <p:cNvSpPr/>
            <p:nvPr/>
          </p:nvSpPr>
          <p:spPr>
            <a:xfrm>
              <a:off x="2822713" y="3026464"/>
              <a:ext cx="556591" cy="556591"/>
            </a:xfrm>
            <a:prstGeom prst="rect">
              <a:avLst/>
            </a:prstGeom>
            <a:solidFill>
              <a:srgbClr val="EE6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AA9ADCA-3E99-42DB-AE16-66AA08F68056}"/>
                </a:ext>
              </a:extLst>
            </p:cNvPr>
            <p:cNvSpPr/>
            <p:nvPr/>
          </p:nvSpPr>
          <p:spPr>
            <a:xfrm>
              <a:off x="3517624" y="3026464"/>
              <a:ext cx="556591" cy="556591"/>
            </a:xfrm>
            <a:prstGeom prst="rect">
              <a:avLst/>
            </a:prstGeom>
            <a:solidFill>
              <a:srgbClr val="60D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4683B81-BFED-4D96-9DEB-C4DB63687AE6}"/>
                </a:ext>
              </a:extLst>
            </p:cNvPr>
            <p:cNvSpPr/>
            <p:nvPr/>
          </p:nvSpPr>
          <p:spPr>
            <a:xfrm>
              <a:off x="4212535" y="3026464"/>
              <a:ext cx="556591" cy="556591"/>
            </a:xfrm>
            <a:prstGeom prst="rect">
              <a:avLst/>
            </a:prstGeom>
            <a:solidFill>
              <a:srgbClr val="AAF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168EE5B-F7BC-4129-98E6-881A927D10B5}"/>
                </a:ext>
              </a:extLst>
            </p:cNvPr>
            <p:cNvSpPr/>
            <p:nvPr/>
          </p:nvSpPr>
          <p:spPr>
            <a:xfrm>
              <a:off x="4907446" y="3026464"/>
              <a:ext cx="556591" cy="556591"/>
            </a:xfrm>
            <a:prstGeom prst="rect">
              <a:avLst/>
            </a:prstGeom>
            <a:solidFill>
              <a:srgbClr val="FFD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42D47D1-3140-4029-808E-40508805CE4D}"/>
                </a:ext>
              </a:extLst>
            </p:cNvPr>
            <p:cNvSpPr/>
            <p:nvPr/>
          </p:nvSpPr>
          <p:spPr>
            <a:xfrm>
              <a:off x="5602357" y="3026464"/>
              <a:ext cx="556591" cy="556591"/>
            </a:xfrm>
            <a:prstGeom prst="rect">
              <a:avLst/>
            </a:prstGeom>
            <a:solidFill>
              <a:srgbClr val="FF9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5977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Localização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CDCE46-9BBA-48CF-8446-091891A9BD5E}"/>
              </a:ext>
            </a:extLst>
          </p:cNvPr>
          <p:cNvSpPr txBox="1"/>
          <p:nvPr/>
        </p:nvSpPr>
        <p:spPr>
          <a:xfrm>
            <a:off x="1395663" y="1812758"/>
            <a:ext cx="9609221" cy="40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F1EF4FF9-6976-4F69-B8E9-276A5EFEA481}"/>
              </a:ext>
            </a:extLst>
          </p:cNvPr>
          <p:cNvSpPr txBox="1"/>
          <p:nvPr/>
        </p:nvSpPr>
        <p:spPr>
          <a:xfrm>
            <a:off x="1092943" y="1699109"/>
            <a:ext cx="6669932" cy="446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latin typeface="Roboto Lt" pitchFamily="2" charset="0"/>
                <a:ea typeface="Roboto Lt" pitchFamily="2" charset="0"/>
              </a:rPr>
              <a:t>Urbanismo Maia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Grande e elaborada infraestrutura;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latin typeface="Roboto Lt" pitchFamily="2" charset="0"/>
                <a:ea typeface="Roboto Lt" pitchFamily="2" charset="0"/>
              </a:rPr>
              <a:t>Urbana, avenidas, calçadas, habitações, áreas de lazer, estádios, praças, etc. ;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Principal centro da civilização maia é a "cidade templo“; 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latin typeface="Roboto Lt" pitchFamily="2" charset="0"/>
                <a:ea typeface="Roboto Lt" pitchFamily="2" charset="0"/>
              </a:rPr>
              <a:t>Também conhecida como cidade arqueológica.</a:t>
            </a:r>
          </a:p>
        </p:txBody>
      </p:sp>
      <p:pic>
        <p:nvPicPr>
          <p:cNvPr id="11266" name="Picture 2" descr="Arte Maia">
            <a:extLst>
              <a:ext uri="{FF2B5EF4-FFF2-40B4-BE49-F238E27FC236}">
                <a16:creationId xmlns:a16="http://schemas.microsoft.com/office/drawing/2014/main" id="{54E487B5-87B2-4A04-B062-EE060E85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69" y="3792551"/>
            <a:ext cx="4051773" cy="26857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D5AAAFB-022C-4CDC-B762-AA2B3F7D97B3}"/>
              </a:ext>
            </a:extLst>
          </p:cNvPr>
          <p:cNvCxnSpPr/>
          <p:nvPr/>
        </p:nvCxnSpPr>
        <p:spPr>
          <a:xfrm flipV="1">
            <a:off x="11004884" y="3429000"/>
            <a:ext cx="0" cy="3635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0DA0E80-3C6F-41EF-9D30-86E4D9FA5DF4}"/>
              </a:ext>
            </a:extLst>
          </p:cNvPr>
          <p:cNvCxnSpPr/>
          <p:nvPr/>
        </p:nvCxnSpPr>
        <p:spPr>
          <a:xfrm flipH="1">
            <a:off x="8165805" y="3432764"/>
            <a:ext cx="28390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80A874-A94A-4AC8-9CE5-4480BE7636F7}"/>
              </a:ext>
            </a:extLst>
          </p:cNvPr>
          <p:cNvSpPr txBox="1"/>
          <p:nvPr/>
        </p:nvSpPr>
        <p:spPr>
          <a:xfrm>
            <a:off x="8065595" y="2771586"/>
            <a:ext cx="317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Cidade Arqueológica de </a:t>
            </a:r>
            <a:r>
              <a:rPr lang="pt-BR" sz="2000" dirty="0" err="1">
                <a:latin typeface="Roboto Lt" pitchFamily="2" charset="0"/>
                <a:ea typeface="Roboto Lt" pitchFamily="2" charset="0"/>
              </a:rPr>
              <a:t>Palenque</a:t>
            </a:r>
            <a:r>
              <a:rPr lang="pt-BR" sz="2000" dirty="0">
                <a:latin typeface="Roboto Lt" pitchFamily="2" charset="0"/>
                <a:ea typeface="Roboto Lt" pitchFamily="2" charset="0"/>
              </a:rPr>
              <a:t>, México</a:t>
            </a:r>
          </a:p>
        </p:txBody>
      </p:sp>
    </p:spTree>
    <p:extLst>
      <p:ext uri="{BB962C8B-B14F-4D97-AF65-F5344CB8AC3E}">
        <p14:creationId xmlns:p14="http://schemas.microsoft.com/office/powerpoint/2010/main" val="305173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AAF68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AAF683"/>
                </a:solidFill>
                <a:latin typeface="yellosun" panose="02000503000000000000" pitchFamily="50" charset="0"/>
              </a:rPr>
              <a:t>Estudos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5C414-F52B-46B4-8936-B9CCFE38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07000"/>
              </a:lnSpc>
            </a:pPr>
            <a:r>
              <a:rPr lang="pt-BR" dirty="0">
                <a:latin typeface="Roboto Lt" pitchFamily="2" charset="0"/>
                <a:ea typeface="Roboto Lt" pitchFamily="2" charset="0"/>
              </a:rPr>
              <a:t>Arquitetura;</a:t>
            </a:r>
          </a:p>
          <a:p>
            <a:pPr lvl="0" algn="just">
              <a:lnSpc>
                <a:spcPct val="107000"/>
              </a:lnSpc>
            </a:pPr>
            <a:r>
              <a:rPr lang="pt-BR" dirty="0">
                <a:latin typeface="Roboto Lt" pitchFamily="2" charset="0"/>
                <a:ea typeface="Roboto Lt" pitchFamily="2" charset="0"/>
              </a:rPr>
              <a:t>Matemática;</a:t>
            </a:r>
          </a:p>
          <a:p>
            <a:pPr lvl="0" algn="just">
              <a:lnSpc>
                <a:spcPct val="107000"/>
              </a:lnSpc>
            </a:pPr>
            <a:r>
              <a:rPr lang="pt-BR" dirty="0">
                <a:latin typeface="Roboto Lt" pitchFamily="2" charset="0"/>
                <a:ea typeface="Roboto Lt" pitchFamily="2" charset="0"/>
              </a:rPr>
              <a:t>Sistema de escrita;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Roboto Lt" pitchFamily="2" charset="0"/>
                <a:ea typeface="Roboto Lt" pitchFamily="2" charset="0"/>
              </a:rPr>
              <a:t>Astronomia.</a:t>
            </a:r>
          </a:p>
          <a:p>
            <a:endParaRPr lang="pt-BR" dirty="0"/>
          </a:p>
        </p:txBody>
      </p:sp>
      <p:pic>
        <p:nvPicPr>
          <p:cNvPr id="3076" name="Picture 4" descr="Civilização Maia e a importância da escrita – Rekishi no Michi">
            <a:extLst>
              <a:ext uri="{FF2B5EF4-FFF2-40B4-BE49-F238E27FC236}">
                <a16:creationId xmlns:a16="http://schemas.microsoft.com/office/drawing/2014/main" id="{5931AA3A-D0F9-46AA-99CF-08834B67B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10" y="3575285"/>
            <a:ext cx="5455935" cy="31401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3E39653-5A95-4D48-9A08-CD608188D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822" y="1459808"/>
            <a:ext cx="1780976" cy="178097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1243BCD-E00E-4102-A2AC-EB23AA6D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553" y="4251110"/>
            <a:ext cx="2438400" cy="2438400"/>
          </a:xfrm>
          <a:prstGeom prst="rect">
            <a:avLst/>
          </a:prstGeom>
        </p:spPr>
      </p:pic>
      <p:pic>
        <p:nvPicPr>
          <p:cNvPr id="11" name="Imagem 10" descr="Uma imagem contendo Gráfico&#10;&#10;Descrição gerada automaticamente">
            <a:extLst>
              <a:ext uri="{FF2B5EF4-FFF2-40B4-BE49-F238E27FC236}">
                <a16:creationId xmlns:a16="http://schemas.microsoft.com/office/drawing/2014/main" id="{2D75EDEC-AC44-4D24-B6A2-4EF932BE4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32" y="1237957"/>
            <a:ext cx="2775792" cy="320111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718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60D3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317966" y="-166548"/>
            <a:ext cx="5617028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60D394"/>
                </a:solidFill>
                <a:latin typeface="yellosun" panose="02000503000000000000" pitchFamily="50" charset="0"/>
              </a:rPr>
              <a:t>Decadência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840AC4-7262-43AF-87B6-2698A4D1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oboto Lt" pitchFamily="2" charset="0"/>
                <a:ea typeface="Roboto Lt" pitchFamily="2" charset="0"/>
              </a:rPr>
              <a:t>A falta de alimentos;</a:t>
            </a:r>
          </a:p>
          <a:p>
            <a:pPr lvl="1"/>
            <a:r>
              <a:rPr lang="pt-BR" sz="2600" dirty="0">
                <a:latin typeface="Roboto Lt" pitchFamily="2" charset="0"/>
                <a:ea typeface="Roboto Lt" pitchFamily="2" charset="0"/>
              </a:rPr>
              <a:t>Superpopulação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;</a:t>
            </a:r>
          </a:p>
          <a:p>
            <a:r>
              <a:rPr lang="pt-BR" dirty="0">
                <a:latin typeface="Roboto Lt" pitchFamily="2" charset="0"/>
                <a:ea typeface="Roboto Lt" pitchFamily="2" charset="0"/>
              </a:rPr>
              <a:t>Esgotamento da terra;</a:t>
            </a:r>
          </a:p>
          <a:p>
            <a:r>
              <a:rPr lang="pt-BR" dirty="0">
                <a:latin typeface="Roboto Lt" pitchFamily="2" charset="0"/>
                <a:ea typeface="Roboto Lt" pitchFamily="2" charset="0"/>
              </a:rPr>
              <a:t>Guerras;</a:t>
            </a:r>
          </a:p>
          <a:p>
            <a:r>
              <a:rPr lang="pt-BR" dirty="0">
                <a:latin typeface="Roboto Lt" pitchFamily="2" charset="0"/>
                <a:ea typeface="Roboto Lt" pitchFamily="2" charset="0"/>
              </a:rPr>
              <a:t>Desastres naturais;</a:t>
            </a:r>
          </a:p>
          <a:p>
            <a:r>
              <a:rPr lang="pt-BR" dirty="0">
                <a:latin typeface="Roboto Lt" pitchFamily="2" charset="0"/>
                <a:ea typeface="Roboto Lt" pitchFamily="2" charset="0"/>
              </a:rPr>
              <a:t>Doenças.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A6E820B-C2A2-4449-92A2-3201EAC38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3727" y="1457811"/>
            <a:ext cx="2172759" cy="217275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4033AE1-95F9-444F-8EA4-D4C9F4468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302" y="4581573"/>
            <a:ext cx="2293140" cy="229314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16192C9-31C5-47A4-BE6E-1EA841023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7293" y="3889466"/>
            <a:ext cx="2981785" cy="298178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705DA51-E0BD-4234-87FE-51A3F9D01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590" y="2809199"/>
            <a:ext cx="2160534" cy="216053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9899F03-238D-4FAB-8EC5-AFC490307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3367" y="1557991"/>
            <a:ext cx="1787075" cy="17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500846" y="-166548"/>
            <a:ext cx="5021071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Curiosidades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oboto Lt" pitchFamily="2" charset="0"/>
                <a:ea typeface="Roboto Lt" pitchFamily="2" charset="0"/>
              </a:rPr>
              <a:t>Desenvolveram um jogo de bola muito parecido com o futebol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47A2222-EEA7-4375-93DB-A12168BD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710793" y="3707528"/>
            <a:ext cx="2643007" cy="2643007"/>
          </a:xfrm>
          <a:prstGeom prst="rect">
            <a:avLst/>
          </a:prstGeom>
        </p:spPr>
      </p:pic>
      <p:pic>
        <p:nvPicPr>
          <p:cNvPr id="12290" name="Picture 2" descr="Campo de Bola, em Copán">
            <a:extLst>
              <a:ext uri="{FF2B5EF4-FFF2-40B4-BE49-F238E27FC236}">
                <a16:creationId xmlns:a16="http://schemas.microsoft.com/office/drawing/2014/main" id="{EB904619-E4F7-4D95-BE02-325481DE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62" y="2579143"/>
            <a:ext cx="5921275" cy="39449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478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560954" y="-166548"/>
            <a:ext cx="4960964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Curiosidades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9446"/>
          </a:xfrm>
        </p:spPr>
        <p:txBody>
          <a:bodyPr/>
          <a:lstStyle/>
          <a:p>
            <a:r>
              <a:rPr lang="pt-BR" dirty="0">
                <a:latin typeface="Roboto Lt" pitchFamily="2" charset="0"/>
                <a:ea typeface="Roboto Lt" pitchFamily="2" charset="0"/>
              </a:rPr>
              <a:t>Escreviam livros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FE799C5-A095-4BE9-A202-CF6752B4B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50" y="1595362"/>
            <a:ext cx="2232850" cy="4793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67BDB93-6BE4-4858-AC30-13ED93B7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973" y="1237957"/>
            <a:ext cx="2481842" cy="2481842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5E440BAE-7058-4B0D-B22E-9EF0801AC8D2}"/>
              </a:ext>
            </a:extLst>
          </p:cNvPr>
          <p:cNvSpPr txBox="1">
            <a:spLocks/>
          </p:cNvSpPr>
          <p:nvPr/>
        </p:nvSpPr>
        <p:spPr>
          <a:xfrm>
            <a:off x="838199" y="3616015"/>
            <a:ext cx="10515600" cy="157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Roboto Lt" pitchFamily="2" charset="0"/>
                <a:ea typeface="Roboto Lt" pitchFamily="2" charset="0"/>
              </a:rPr>
              <a:t>Conhecimentos astronômicos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334A5C0B-05AD-480E-B4C9-9E2270929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553" y="42511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EE60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422470" y="-166548"/>
            <a:ext cx="5099448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Curiosidades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005844-DD21-4E72-B377-7735F91B9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Roboto Lt" pitchFamily="2" charset="0"/>
                <a:ea typeface="Roboto Lt" pitchFamily="2" charset="0"/>
              </a:rPr>
              <a:t>Saunas</a:t>
            </a:r>
          </a:p>
        </p:txBody>
      </p:sp>
      <p:pic>
        <p:nvPicPr>
          <p:cNvPr id="14338" name="Picture 2" descr="Réplica de uma sauna em Cerén">
            <a:extLst>
              <a:ext uri="{FF2B5EF4-FFF2-40B4-BE49-F238E27FC236}">
                <a16:creationId xmlns:a16="http://schemas.microsoft.com/office/drawing/2014/main" id="{2784848F-DE96-4742-A946-977AE014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4" y="2487884"/>
            <a:ext cx="6195231" cy="41274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53B906B-6FE2-4705-830F-DB0D84188A29}"/>
              </a:ext>
            </a:extLst>
          </p:cNvPr>
          <p:cNvCxnSpPr>
            <a:cxnSpLocks/>
          </p:cNvCxnSpPr>
          <p:nvPr/>
        </p:nvCxnSpPr>
        <p:spPr>
          <a:xfrm flipH="1">
            <a:off x="7410736" y="6161045"/>
            <a:ext cx="3264465" cy="159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051A2C-D55C-43A2-97D1-5FE19B0D3E20}"/>
              </a:ext>
            </a:extLst>
          </p:cNvPr>
          <p:cNvSpPr txBox="1"/>
          <p:nvPr/>
        </p:nvSpPr>
        <p:spPr>
          <a:xfrm>
            <a:off x="7510896" y="5145382"/>
            <a:ext cx="3164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Réplica de uma sauna maia em </a:t>
            </a:r>
            <a:r>
              <a:rPr lang="pt-BR" sz="2000" dirty="0" err="1">
                <a:latin typeface="Roboto Lt" pitchFamily="2" charset="0"/>
                <a:ea typeface="Roboto Lt" pitchFamily="2" charset="0"/>
              </a:rPr>
              <a:t>Joya</a:t>
            </a:r>
            <a:r>
              <a:rPr lang="pt-BR" sz="2000" dirty="0">
                <a:latin typeface="Roboto Lt" pitchFamily="2" charset="0"/>
                <a:ea typeface="Roboto Lt" pitchFamily="2" charset="0"/>
              </a:rPr>
              <a:t> de </a:t>
            </a:r>
            <a:r>
              <a:rPr lang="pt-BR" sz="2000" dirty="0" err="1">
                <a:latin typeface="Roboto Lt" pitchFamily="2" charset="0"/>
                <a:ea typeface="Roboto Lt" pitchFamily="2" charset="0"/>
              </a:rPr>
              <a:t>Cerén</a:t>
            </a:r>
            <a:r>
              <a:rPr lang="pt-BR" sz="2000" dirty="0">
                <a:latin typeface="Roboto Lt" pitchFamily="2" charset="0"/>
                <a:ea typeface="Roboto Lt" pitchFamily="2" charset="0"/>
              </a:rPr>
              <a:t>, El Salvador.</a:t>
            </a:r>
          </a:p>
        </p:txBody>
      </p:sp>
    </p:spTree>
    <p:extLst>
      <p:ext uri="{BB962C8B-B14F-4D97-AF65-F5344CB8AC3E}">
        <p14:creationId xmlns:p14="http://schemas.microsoft.com/office/powerpoint/2010/main" val="187017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67334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Quiz</a:t>
            </a:r>
          </a:p>
        </p:txBody>
      </p:sp>
      <p:pic>
        <p:nvPicPr>
          <p:cNvPr id="4" name="Imagem 3" descr="Uma imagem contendo grande, decorado, perto, velh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596DAB9F-6BB8-4533-8F37-F9A0AF82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19" y="1534657"/>
            <a:ext cx="8915193" cy="49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6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383280" y="-166548"/>
            <a:ext cx="5138637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Referências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F4DB1-2240-4A95-AA21-B84260370D6A}"/>
              </a:ext>
            </a:extLst>
          </p:cNvPr>
          <p:cNvSpPr txBox="1"/>
          <p:nvPr/>
        </p:nvSpPr>
        <p:spPr>
          <a:xfrm>
            <a:off x="1042737" y="1892968"/>
            <a:ext cx="103792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https://querobolsa.com.br/enem/historia-geral/maias-incas-e-astecas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https://www.sohistoria.com.br/ef2/maias/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http://mundosemfim.com/10-curiosidades-impressionantes-sobre-civilizacao-maia/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https://hypescience.com/21479-10-incriveis-fatos-sobre-a-civilizacao-maia/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https://www.historiadomundo.com.br/maia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7"/>
              </a:rPr>
              <a:t>https://www.historiadomundo.com.br/maia/destruicao-dos-maias.htm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8"/>
              </a:rPr>
              <a:t>https://veja.abril.com.br/ciencia/fim-do-imperio-maia-foi-soma-de-mudancas-climaticas-desmatamento-e-colapso-do-comercio/#:~:text=H%C3%A1%20cerca%20de%201.300%20anos,dos%20grandes%20mist%C3%A9rios%20da%20arqueologia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ttps://brasilescola.uol.com.br/historia-da-america/maias-economia-sociedade.htm#:~:text=A%20sociedade%20maia%20tinha%20uma,pol%C3%ADtico%20entre%20diversas%20cidades%2DEstado.&amp;text=Logo%20abaixo%2C%20na%20pir%C3%A2mide%20social,uma%20ampla%20camada%20social%20intermedi%C3%A1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10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F314A-D2B7-4671-BAB1-9DD37E98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dirty="0">
                <a:effectLst>
                  <a:outerShdw blurRad="50800" dist="50800" dir="4320000" algn="ctr" rotWithShape="0">
                    <a:schemeClr val="bg2">
                      <a:lumMod val="25000"/>
                    </a:schemeClr>
                  </a:outerShdw>
                </a:effectLst>
                <a:latin typeface="yellosun" panose="02000503000000000000" pitchFamily="50" charset="0"/>
              </a:rPr>
              <a:t>Agenda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6CC4BF-5AD5-4B7F-BFCF-39BE7C1058FD}"/>
              </a:ext>
            </a:extLst>
          </p:cNvPr>
          <p:cNvSpPr/>
          <p:nvPr/>
        </p:nvSpPr>
        <p:spPr>
          <a:xfrm rot="5400000">
            <a:off x="2990020" y="61086"/>
            <a:ext cx="556591" cy="5257800"/>
          </a:xfrm>
          <a:prstGeom prst="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DBCD3AD-73EE-45A8-B4DD-FBFD25220ED8}"/>
              </a:ext>
            </a:extLst>
          </p:cNvPr>
          <p:cNvSpPr/>
          <p:nvPr/>
        </p:nvSpPr>
        <p:spPr>
          <a:xfrm rot="5400000">
            <a:off x="2990020" y="755997"/>
            <a:ext cx="556591" cy="5257800"/>
          </a:xfrm>
          <a:prstGeom prst="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A834F0-0B37-482D-9631-A51F44DFE497}"/>
              </a:ext>
            </a:extLst>
          </p:cNvPr>
          <p:cNvSpPr/>
          <p:nvPr/>
        </p:nvSpPr>
        <p:spPr>
          <a:xfrm rot="5400000">
            <a:off x="2990020" y="1450908"/>
            <a:ext cx="556591" cy="5257800"/>
          </a:xfrm>
          <a:prstGeom prst="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590EC-9069-4A1E-9D8A-92879F655705}"/>
              </a:ext>
            </a:extLst>
          </p:cNvPr>
          <p:cNvSpPr/>
          <p:nvPr/>
        </p:nvSpPr>
        <p:spPr>
          <a:xfrm rot="5400000">
            <a:off x="2990020" y="2145819"/>
            <a:ext cx="556591" cy="5257800"/>
          </a:xfrm>
          <a:prstGeom prst="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3A9CD6-90C6-43C7-84EC-4C9ADB144794}"/>
              </a:ext>
            </a:extLst>
          </p:cNvPr>
          <p:cNvSpPr/>
          <p:nvPr/>
        </p:nvSpPr>
        <p:spPr>
          <a:xfrm rot="5400000">
            <a:off x="2990020" y="2840730"/>
            <a:ext cx="556591" cy="5257800"/>
          </a:xfrm>
          <a:prstGeom prst="rect">
            <a:avLst/>
          </a:prstGeom>
          <a:solidFill>
            <a:srgbClr val="FF9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4A7A5B-4F40-449B-ADB2-649E8F2E5371}"/>
              </a:ext>
            </a:extLst>
          </p:cNvPr>
          <p:cNvSpPr/>
          <p:nvPr/>
        </p:nvSpPr>
        <p:spPr>
          <a:xfrm rot="5400000">
            <a:off x="8562561" y="61086"/>
            <a:ext cx="556591" cy="5257800"/>
          </a:xfrm>
          <a:prstGeom prst="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194BD6D-8BB5-45AE-9A18-D07DA21F3186}"/>
              </a:ext>
            </a:extLst>
          </p:cNvPr>
          <p:cNvSpPr/>
          <p:nvPr/>
        </p:nvSpPr>
        <p:spPr>
          <a:xfrm rot="5400000">
            <a:off x="8562561" y="755997"/>
            <a:ext cx="556591" cy="5257800"/>
          </a:xfrm>
          <a:prstGeom prst="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A8D4D8-B2B6-4B73-BA8E-06528AFF2133}"/>
              </a:ext>
            </a:extLst>
          </p:cNvPr>
          <p:cNvSpPr/>
          <p:nvPr/>
        </p:nvSpPr>
        <p:spPr>
          <a:xfrm rot="5400000">
            <a:off x="8562561" y="1450908"/>
            <a:ext cx="556591" cy="5257800"/>
          </a:xfrm>
          <a:prstGeom prst="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8CBF2F-0F25-41A1-A5ED-CC6730D1DE8A}"/>
              </a:ext>
            </a:extLst>
          </p:cNvPr>
          <p:cNvSpPr/>
          <p:nvPr/>
        </p:nvSpPr>
        <p:spPr>
          <a:xfrm rot="5400000">
            <a:off x="8562561" y="2145819"/>
            <a:ext cx="556591" cy="5257800"/>
          </a:xfrm>
          <a:prstGeom prst="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64DB12B-6597-4D82-8FCC-D0729564DC36}"/>
              </a:ext>
            </a:extLst>
          </p:cNvPr>
          <p:cNvSpPr/>
          <p:nvPr/>
        </p:nvSpPr>
        <p:spPr>
          <a:xfrm rot="5400000">
            <a:off x="8562561" y="2840730"/>
            <a:ext cx="556591" cy="5257800"/>
          </a:xfrm>
          <a:prstGeom prst="rect">
            <a:avLst/>
          </a:prstGeom>
          <a:solidFill>
            <a:srgbClr val="FF9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2CF79D-B5D0-4730-A92E-DC70B1364E3C}"/>
              </a:ext>
            </a:extLst>
          </p:cNvPr>
          <p:cNvSpPr txBox="1"/>
          <p:nvPr/>
        </p:nvSpPr>
        <p:spPr>
          <a:xfrm>
            <a:off x="639415" y="2445062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Definição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4BE7F0-40BE-4FC3-BB9C-959A604AAAE0}"/>
              </a:ext>
            </a:extLst>
          </p:cNvPr>
          <p:cNvSpPr txBox="1"/>
          <p:nvPr/>
        </p:nvSpPr>
        <p:spPr>
          <a:xfrm>
            <a:off x="629474" y="4496423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Economia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11DF72-131A-48F4-8223-1BC12DA89A03}"/>
              </a:ext>
            </a:extLst>
          </p:cNvPr>
          <p:cNvSpPr txBox="1"/>
          <p:nvPr/>
        </p:nvSpPr>
        <p:spPr>
          <a:xfrm>
            <a:off x="629475" y="3112577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História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FBC591C-F9B8-457A-A08B-B57AFE4C4CDA}"/>
              </a:ext>
            </a:extLst>
          </p:cNvPr>
          <p:cNvSpPr txBox="1"/>
          <p:nvPr/>
        </p:nvSpPr>
        <p:spPr>
          <a:xfrm>
            <a:off x="639414" y="384314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Organização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C639D7-9AED-4D93-B083-E5F21A52C180}"/>
              </a:ext>
            </a:extLst>
          </p:cNvPr>
          <p:cNvSpPr txBox="1"/>
          <p:nvPr/>
        </p:nvSpPr>
        <p:spPr>
          <a:xfrm>
            <a:off x="6221896" y="2411690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Cultura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945CDF0-0529-44F2-940A-2E91AEB4A882}"/>
              </a:ext>
            </a:extLst>
          </p:cNvPr>
          <p:cNvSpPr txBox="1"/>
          <p:nvPr/>
        </p:nvSpPr>
        <p:spPr>
          <a:xfrm>
            <a:off x="639414" y="518306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Religião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58DFD65-E4B2-4318-98DC-48F3C56C95E3}"/>
              </a:ext>
            </a:extLst>
          </p:cNvPr>
          <p:cNvSpPr txBox="1"/>
          <p:nvPr/>
        </p:nvSpPr>
        <p:spPr>
          <a:xfrm>
            <a:off x="6202014" y="4516538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Decadência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E6C5F00-9722-478D-AE77-CE05B0BFEAEC}"/>
              </a:ext>
            </a:extLst>
          </p:cNvPr>
          <p:cNvSpPr txBox="1"/>
          <p:nvPr/>
        </p:nvSpPr>
        <p:spPr>
          <a:xfrm>
            <a:off x="6202015" y="3132692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Localização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5D69D3F-B64B-42FF-83EB-5DDD6B22A3FD}"/>
              </a:ext>
            </a:extLst>
          </p:cNvPr>
          <p:cNvSpPr txBox="1"/>
          <p:nvPr/>
        </p:nvSpPr>
        <p:spPr>
          <a:xfrm>
            <a:off x="6211954" y="3863264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Estudos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6C986DB-38D2-407A-99C0-283087DA028D}"/>
              </a:ext>
            </a:extLst>
          </p:cNvPr>
          <p:cNvSpPr txBox="1"/>
          <p:nvPr/>
        </p:nvSpPr>
        <p:spPr>
          <a:xfrm>
            <a:off x="6211954" y="5203184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Curiosidades</a:t>
            </a:r>
          </a:p>
        </p:txBody>
      </p:sp>
    </p:spTree>
    <p:extLst>
      <p:ext uri="{BB962C8B-B14F-4D97-AF65-F5344CB8AC3E}">
        <p14:creationId xmlns:p14="http://schemas.microsoft.com/office/powerpoint/2010/main" val="44590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EE6055"/>
                </a:solidFill>
                <a:latin typeface="yellosun" panose="02000503000000000000" pitchFamily="50" charset="0"/>
              </a:rPr>
              <a:t>Definição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629304-6351-4F3E-AB7E-9AC5525C248F}"/>
              </a:ext>
            </a:extLst>
          </p:cNvPr>
          <p:cNvSpPr txBox="1"/>
          <p:nvPr/>
        </p:nvSpPr>
        <p:spPr>
          <a:xfrm>
            <a:off x="1058779" y="1588168"/>
            <a:ext cx="10526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Habitantes da Mesoamérica;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Sofisticadas Civilizações;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Período Clássico.</a:t>
            </a:r>
          </a:p>
        </p:txBody>
      </p:sp>
      <p:pic>
        <p:nvPicPr>
          <p:cNvPr id="6146" name="Picture 2" descr="Arredores guardam vestígios da civilização maia">
            <a:extLst>
              <a:ext uri="{FF2B5EF4-FFF2-40B4-BE49-F238E27FC236}">
                <a16:creationId xmlns:a16="http://schemas.microsoft.com/office/drawing/2014/main" id="{FD4CE48A-E49E-412A-B417-6A5B4B0F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73" y="1588168"/>
            <a:ext cx="5478379" cy="30815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 descr="Período pós-clássico mesoamericano: linha do tempo, características -  Maestrovirtuale.com">
            <a:extLst>
              <a:ext uri="{FF2B5EF4-FFF2-40B4-BE49-F238E27FC236}">
                <a16:creationId xmlns:a16="http://schemas.microsoft.com/office/drawing/2014/main" id="{AE7D276C-283A-4A78-91FD-F6DE2460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423" y="3867584"/>
            <a:ext cx="10389840" cy="250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19BBBBB-F5A2-46B0-812E-526A0147A9D4}"/>
              </a:ext>
            </a:extLst>
          </p:cNvPr>
          <p:cNvSpPr/>
          <p:nvPr/>
        </p:nvSpPr>
        <p:spPr>
          <a:xfrm>
            <a:off x="5672737" y="3766692"/>
            <a:ext cx="2022790" cy="784918"/>
          </a:xfrm>
          <a:prstGeom prst="ellipse">
            <a:avLst/>
          </a:prstGeom>
          <a:noFill/>
          <a:ln w="57150">
            <a:solidFill>
              <a:srgbClr val="EE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9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História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85E149-3DB6-4F67-8577-759F60E57C49}"/>
              </a:ext>
            </a:extLst>
          </p:cNvPr>
          <p:cNvSpPr txBox="1"/>
          <p:nvPr/>
        </p:nvSpPr>
        <p:spPr>
          <a:xfrm>
            <a:off x="833563" y="1438205"/>
            <a:ext cx="937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1800 a.C. região de </a:t>
            </a:r>
            <a:r>
              <a:rPr lang="pt-BR" sz="2800" dirty="0" err="1">
                <a:latin typeface="Roboto Lt" pitchFamily="2" charset="0"/>
                <a:ea typeface="Roboto Lt" pitchFamily="2" charset="0"/>
              </a:rPr>
              <a:t>Soconusco</a:t>
            </a:r>
            <a:r>
              <a:rPr lang="pt-BR" sz="2800" dirty="0">
                <a:latin typeface="Roboto Lt" pitchFamily="2" charset="0"/>
                <a:ea typeface="Roboto Lt" pitchFamily="2" charset="0"/>
              </a:rPr>
              <a:t>, na costa do Pacífico;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Apogeu por volta de 300 d.C. 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Cidades-Estados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Realizavam trocas comerciais e intensas guerras;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Desenvolvimento da agricultura e de sistemas matemáticos, possibilitando grandes construções;</a:t>
            </a:r>
          </a:p>
        </p:txBody>
      </p:sp>
      <p:pic>
        <p:nvPicPr>
          <p:cNvPr id="1026" name="Picture 2" descr="Oceano Pacífico - Estudo Prático">
            <a:extLst>
              <a:ext uri="{FF2B5EF4-FFF2-40B4-BE49-F238E27FC236}">
                <a16:creationId xmlns:a16="http://schemas.microsoft.com/office/drawing/2014/main" id="{569A65FE-9935-43E4-BF8A-BC1F0C3EC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51"/>
          <a:stretch/>
        </p:blipFill>
        <p:spPr bwMode="auto">
          <a:xfrm>
            <a:off x="9303916" y="3659482"/>
            <a:ext cx="2752299" cy="2971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087807B-2AA8-4BC0-98A0-D476D9909089}"/>
              </a:ext>
            </a:extLst>
          </p:cNvPr>
          <p:cNvSpPr/>
          <p:nvPr/>
        </p:nvSpPr>
        <p:spPr>
          <a:xfrm rot="19478828">
            <a:off x="9939965" y="3675347"/>
            <a:ext cx="1139698" cy="2677656"/>
          </a:xfrm>
          <a:prstGeom prst="ellipse">
            <a:avLst/>
          </a:prstGeom>
          <a:noFill/>
          <a:ln w="38100">
            <a:solidFill>
              <a:srgbClr val="FFC2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4B7F525-573D-4B63-A60F-F3FD9CFB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5473" y="1522256"/>
            <a:ext cx="1780976" cy="1780976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16458B0-0F6B-4042-A573-17967220E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602" y="4957123"/>
            <a:ext cx="1564061" cy="156406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D87563B-FC3A-485F-AEC4-84520F0AF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9977" y="4768978"/>
            <a:ext cx="1843372" cy="1843372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4B309D7E-6931-44A0-9FC8-648252E3CE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563" y="4768978"/>
            <a:ext cx="2297107" cy="22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FFD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D97D"/>
                </a:solidFill>
                <a:latin typeface="yellosun" panose="02000503000000000000" pitchFamily="50" charset="0"/>
              </a:rPr>
              <a:t>História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85E149-3DB6-4F67-8577-759F60E57C49}"/>
              </a:ext>
            </a:extLst>
          </p:cNvPr>
          <p:cNvSpPr txBox="1"/>
          <p:nvPr/>
        </p:nvSpPr>
        <p:spPr>
          <a:xfrm>
            <a:off x="1092943" y="1380182"/>
            <a:ext cx="9372600" cy="293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O declínio é um mistério, tendo algumas especulações: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Chegada dos colonizadores;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Fome;</a:t>
            </a:r>
          </a:p>
          <a:p>
            <a:pPr marL="914400" lvl="1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Guerras;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Fatores Climáticos;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Roboto Lt" pitchFamily="2" charset="0"/>
                <a:ea typeface="Roboto Lt" pitchFamily="2" charset="0"/>
              </a:rPr>
              <a:t>Existem descendentes dos Maias na atual região.</a:t>
            </a:r>
          </a:p>
        </p:txBody>
      </p:sp>
    </p:spTree>
    <p:extLst>
      <p:ext uri="{BB962C8B-B14F-4D97-AF65-F5344CB8AC3E}">
        <p14:creationId xmlns:p14="http://schemas.microsoft.com/office/powerpoint/2010/main" val="11098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AAF68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474720" y="-166548"/>
            <a:ext cx="5047197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AAF683"/>
                </a:solidFill>
                <a:latin typeface="yellosun" panose="02000503000000000000" pitchFamily="50" charset="0"/>
              </a:rPr>
              <a:t>Organização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5C414-F52B-46B4-8936-B9CCFE38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Não chegaram a construir um império unificado;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Organização descentralizada;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Cidades-estados + aldeias = unidades políticas independentes;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Autoridade e poder exercidos em nome de um deus;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Chefe de estado = </a:t>
            </a:r>
            <a:r>
              <a:rPr lang="pt-BR" dirty="0" err="1">
                <a:latin typeface="Roboto Lt" pitchFamily="2" charset="0"/>
                <a:ea typeface="Roboto Lt" pitchFamily="2" charset="0"/>
              </a:rPr>
              <a:t>halach</a:t>
            </a:r>
            <a:r>
              <a:rPr lang="pt-BR" dirty="0">
                <a:latin typeface="Roboto Lt" pitchFamily="2" charset="0"/>
                <a:ea typeface="Roboto Lt" pitchFamily="2" charset="0"/>
              </a:rPr>
              <a:t> </a:t>
            </a:r>
            <a:r>
              <a:rPr lang="pt-BR" dirty="0" err="1">
                <a:latin typeface="Roboto Lt" pitchFamily="2" charset="0"/>
                <a:ea typeface="Roboto Lt" pitchFamily="2" charset="0"/>
              </a:rPr>
              <a:t>vinic</a:t>
            </a:r>
            <a:r>
              <a:rPr lang="pt-BR" dirty="0">
                <a:latin typeface="Roboto Lt" pitchFamily="2" charset="0"/>
                <a:ea typeface="Roboto Lt" pitchFamily="2" charset="0"/>
              </a:rPr>
              <a:t>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Conselho + conjunto de funcionários .</a:t>
            </a:r>
          </a:p>
        </p:txBody>
      </p:sp>
    </p:spTree>
    <p:extLst>
      <p:ext uri="{BB962C8B-B14F-4D97-AF65-F5344CB8AC3E}">
        <p14:creationId xmlns:p14="http://schemas.microsoft.com/office/powerpoint/2010/main" val="328557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AAF68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pic>
        <p:nvPicPr>
          <p:cNvPr id="44" name="Espaço Reservado para Conteúdo 43">
            <a:extLst>
              <a:ext uri="{FF2B5EF4-FFF2-40B4-BE49-F238E27FC236}">
                <a16:creationId xmlns:a16="http://schemas.microsoft.com/office/drawing/2014/main" id="{5CA9436E-1FA0-45E9-8608-00216DFB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15" y="1660937"/>
            <a:ext cx="4235064" cy="4293613"/>
          </a:xfr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AAF683"/>
                </a:solidFill>
                <a:latin typeface="yellosun" panose="02000503000000000000" pitchFamily="50" charset="0"/>
              </a:rPr>
              <a:t>Organização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9B29CC-30EC-4286-B0F0-BDD105BD5CAA}"/>
              </a:ext>
            </a:extLst>
          </p:cNvPr>
          <p:cNvSpPr txBox="1"/>
          <p:nvPr/>
        </p:nvSpPr>
        <p:spPr>
          <a:xfrm>
            <a:off x="7351189" y="1822398"/>
            <a:ext cx="2742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Chefe de Estado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2627D5-1234-4426-BA6E-B0F70EA0854C}"/>
              </a:ext>
            </a:extLst>
          </p:cNvPr>
          <p:cNvSpPr txBox="1"/>
          <p:nvPr/>
        </p:nvSpPr>
        <p:spPr>
          <a:xfrm>
            <a:off x="3064269" y="2231555"/>
            <a:ext cx="1963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Sacerdotes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FF1932-A263-4C14-8144-4FDF58ECA1F9}"/>
              </a:ext>
            </a:extLst>
          </p:cNvPr>
          <p:cNvSpPr txBox="1"/>
          <p:nvPr/>
        </p:nvSpPr>
        <p:spPr>
          <a:xfrm>
            <a:off x="7942063" y="2596219"/>
            <a:ext cx="3643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Funcionários públicos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00B00C-E09D-49B8-BCE8-C9C6C7A7F352}"/>
              </a:ext>
            </a:extLst>
          </p:cNvPr>
          <p:cNvSpPr txBox="1"/>
          <p:nvPr/>
        </p:nvSpPr>
        <p:spPr>
          <a:xfrm>
            <a:off x="1714290" y="3181790"/>
            <a:ext cx="2699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Camada social intermediária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F3FFB907-3D79-471F-97B0-034F66AB0310}"/>
              </a:ext>
            </a:extLst>
          </p:cNvPr>
          <p:cNvCxnSpPr>
            <a:cxnSpLocks/>
          </p:cNvCxnSpPr>
          <p:nvPr/>
        </p:nvCxnSpPr>
        <p:spPr>
          <a:xfrm flipV="1">
            <a:off x="6399316" y="2024616"/>
            <a:ext cx="848151" cy="59392"/>
          </a:xfrm>
          <a:prstGeom prst="straightConnector1">
            <a:avLst/>
          </a:prstGeom>
          <a:ln w="57150">
            <a:solidFill>
              <a:srgbClr val="FF6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32F51DB-073B-43A1-8489-B91C5ED124B2}"/>
              </a:ext>
            </a:extLst>
          </p:cNvPr>
          <p:cNvCxnSpPr>
            <a:cxnSpLocks/>
          </p:cNvCxnSpPr>
          <p:nvPr/>
        </p:nvCxnSpPr>
        <p:spPr>
          <a:xfrm flipH="1">
            <a:off x="5080001" y="2517900"/>
            <a:ext cx="778934" cy="0"/>
          </a:xfrm>
          <a:prstGeom prst="straightConnector1">
            <a:avLst/>
          </a:prstGeom>
          <a:ln w="57150">
            <a:solidFill>
              <a:srgbClr val="FFC2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0B0B70F-D6AF-4EE9-96FF-EA6065D9A222}"/>
              </a:ext>
            </a:extLst>
          </p:cNvPr>
          <p:cNvCxnSpPr>
            <a:cxnSpLocks/>
          </p:cNvCxnSpPr>
          <p:nvPr/>
        </p:nvCxnSpPr>
        <p:spPr>
          <a:xfrm>
            <a:off x="7022326" y="2857829"/>
            <a:ext cx="836153" cy="0"/>
          </a:xfrm>
          <a:prstGeom prst="straightConnector1">
            <a:avLst/>
          </a:prstGeom>
          <a:ln w="57150">
            <a:solidFill>
              <a:srgbClr val="43C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FB0C0D6C-D435-4006-8E34-BD3F21C4819B}"/>
              </a:ext>
            </a:extLst>
          </p:cNvPr>
          <p:cNvCxnSpPr>
            <a:cxnSpLocks/>
          </p:cNvCxnSpPr>
          <p:nvPr/>
        </p:nvCxnSpPr>
        <p:spPr>
          <a:xfrm flipH="1">
            <a:off x="4187014" y="3177755"/>
            <a:ext cx="1021257" cy="251245"/>
          </a:xfrm>
          <a:prstGeom prst="straightConnector1">
            <a:avLst/>
          </a:prstGeom>
          <a:ln w="57150">
            <a:solidFill>
              <a:srgbClr val="23A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C69430-2395-4994-9ADB-1DE25BDB88F0}"/>
              </a:ext>
            </a:extLst>
          </p:cNvPr>
          <p:cNvSpPr txBox="1"/>
          <p:nvPr/>
        </p:nvSpPr>
        <p:spPr>
          <a:xfrm>
            <a:off x="9249447" y="3093325"/>
            <a:ext cx="292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Controlar os exércitos, fiscalizar a arrecadação de impostos e a aplicação das leis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FF9B1AC-E93F-470A-BD97-F226DE6FA27E}"/>
              </a:ext>
            </a:extLst>
          </p:cNvPr>
          <p:cNvSpPr txBox="1"/>
          <p:nvPr/>
        </p:nvSpPr>
        <p:spPr>
          <a:xfrm>
            <a:off x="903490" y="4521667"/>
            <a:ext cx="2858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Artesãos e guerreiros que exerciam atividades importantes na manutenção das instituições e da economia maia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7D08D68-151D-4265-87BD-4028373C3DE8}"/>
              </a:ext>
            </a:extLst>
          </p:cNvPr>
          <p:cNvSpPr txBox="1"/>
          <p:nvPr/>
        </p:nvSpPr>
        <p:spPr>
          <a:xfrm>
            <a:off x="641266" y="1196603"/>
            <a:ext cx="3120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Orientavam os sacrifícios e oferendas realizadas durante as cerimônias religiosas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A3FDAF7-F503-46B4-8013-803073F77A27}"/>
              </a:ext>
            </a:extLst>
          </p:cNvPr>
          <p:cNvSpPr txBox="1"/>
          <p:nvPr/>
        </p:nvSpPr>
        <p:spPr>
          <a:xfrm>
            <a:off x="5175464" y="6069200"/>
            <a:ext cx="161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Escravos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173E0BF-B67D-45CF-A658-5EE5F7754838}"/>
              </a:ext>
            </a:extLst>
          </p:cNvPr>
          <p:cNvSpPr txBox="1"/>
          <p:nvPr/>
        </p:nvSpPr>
        <p:spPr>
          <a:xfrm>
            <a:off x="8714368" y="3533322"/>
            <a:ext cx="245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Roboto Lt" pitchFamily="2" charset="0"/>
                <a:ea typeface="Roboto Lt" pitchFamily="2" charset="0"/>
              </a:rPr>
              <a:t>Trabalhadores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B138461-A7D7-4C4C-898D-C7E3B35021B2}"/>
              </a:ext>
            </a:extLst>
          </p:cNvPr>
          <p:cNvSpPr txBox="1"/>
          <p:nvPr/>
        </p:nvSpPr>
        <p:spPr>
          <a:xfrm>
            <a:off x="9271525" y="4299257"/>
            <a:ext cx="2504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Responsáveis pelo cultivo das terras e da construção das obras públicas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8568CE4-371C-4026-93D4-83893B709FE2}"/>
              </a:ext>
            </a:extLst>
          </p:cNvPr>
          <p:cNvSpPr txBox="1"/>
          <p:nvPr/>
        </p:nvSpPr>
        <p:spPr>
          <a:xfrm>
            <a:off x="7430779" y="5757019"/>
            <a:ext cx="279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Roboto Lt" pitchFamily="2" charset="0"/>
                <a:ea typeface="Roboto Lt" pitchFamily="2" charset="0"/>
              </a:rPr>
              <a:t>Obtidos por conquistas militares e o não pagamento de tributos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064947E7-CE7D-410A-9292-9F59311DEEE4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626662" y="3740039"/>
            <a:ext cx="1087706" cy="54893"/>
          </a:xfrm>
          <a:prstGeom prst="straightConnector1">
            <a:avLst/>
          </a:prstGeom>
          <a:ln w="57150">
            <a:solidFill>
              <a:srgbClr val="F7AD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EC7DF906-3B81-4E1C-8669-F8B3278D1B86}"/>
              </a:ext>
            </a:extLst>
          </p:cNvPr>
          <p:cNvCxnSpPr>
            <a:cxnSpLocks/>
          </p:cNvCxnSpPr>
          <p:nvPr/>
        </p:nvCxnSpPr>
        <p:spPr>
          <a:xfrm>
            <a:off x="5263614" y="5168023"/>
            <a:ext cx="205854" cy="959312"/>
          </a:xfrm>
          <a:prstGeom prst="straightConnector1">
            <a:avLst/>
          </a:prstGeom>
          <a:ln w="57150">
            <a:solidFill>
              <a:srgbClr val="915E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0413E06D-0990-4817-A928-10AAF75805B4}"/>
              </a:ext>
            </a:extLst>
          </p:cNvPr>
          <p:cNvCxnSpPr/>
          <p:nvPr/>
        </p:nvCxnSpPr>
        <p:spPr>
          <a:xfrm flipH="1" flipV="1">
            <a:off x="2037347" y="2258532"/>
            <a:ext cx="1026922" cy="234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349AB09F-CB0D-481C-A0B1-B09ABFBA33CB}"/>
              </a:ext>
            </a:extLst>
          </p:cNvPr>
          <p:cNvCxnSpPr>
            <a:cxnSpLocks/>
          </p:cNvCxnSpPr>
          <p:nvPr/>
        </p:nvCxnSpPr>
        <p:spPr>
          <a:xfrm flipH="1">
            <a:off x="2037347" y="4111075"/>
            <a:ext cx="513461" cy="383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5D3F2D1-0D83-45B3-AEE1-D9F140EE96A6}"/>
              </a:ext>
            </a:extLst>
          </p:cNvPr>
          <p:cNvCxnSpPr>
            <a:cxnSpLocks/>
          </p:cNvCxnSpPr>
          <p:nvPr/>
        </p:nvCxnSpPr>
        <p:spPr>
          <a:xfrm>
            <a:off x="8618714" y="3105780"/>
            <a:ext cx="583838" cy="280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D187E83B-8688-4053-82F9-616F00BA6A0C}"/>
              </a:ext>
            </a:extLst>
          </p:cNvPr>
          <p:cNvCxnSpPr>
            <a:cxnSpLocks/>
          </p:cNvCxnSpPr>
          <p:nvPr/>
        </p:nvCxnSpPr>
        <p:spPr>
          <a:xfrm>
            <a:off x="9375277" y="3956684"/>
            <a:ext cx="511152" cy="468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D11896EF-A6D0-4232-87EC-A35C92BC26F7}"/>
              </a:ext>
            </a:extLst>
          </p:cNvPr>
          <p:cNvCxnSpPr>
            <a:cxnSpLocks/>
          </p:cNvCxnSpPr>
          <p:nvPr/>
        </p:nvCxnSpPr>
        <p:spPr>
          <a:xfrm flipV="1">
            <a:off x="6792766" y="6318229"/>
            <a:ext cx="647636" cy="12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7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8" grpId="0"/>
      <p:bldP spid="35" grpId="0"/>
      <p:bldP spid="35" grpId="1"/>
      <p:bldP spid="37" grpId="0"/>
      <p:bldP spid="39" grpId="0"/>
      <p:bldP spid="48" grpId="0"/>
      <p:bldP spid="50" grpId="0"/>
      <p:bldP spid="52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74CC310-F30E-4DE8-953D-24CF27EFBEFC}"/>
              </a:ext>
            </a:extLst>
          </p:cNvPr>
          <p:cNvSpPr/>
          <p:nvPr/>
        </p:nvSpPr>
        <p:spPr>
          <a:xfrm rot="16200000">
            <a:off x="-195947" y="6055421"/>
            <a:ext cx="1118846" cy="486312"/>
          </a:xfrm>
          <a:prstGeom prst="round2SameRect">
            <a:avLst/>
          </a:prstGeom>
          <a:solidFill>
            <a:srgbClr val="EE6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BAA9ADCA-3E99-42DB-AE16-66AA08F68056}"/>
              </a:ext>
            </a:extLst>
          </p:cNvPr>
          <p:cNvSpPr/>
          <p:nvPr/>
        </p:nvSpPr>
        <p:spPr>
          <a:xfrm rot="16200000">
            <a:off x="-195947" y="4902226"/>
            <a:ext cx="1118846" cy="486312"/>
          </a:xfrm>
          <a:prstGeom prst="round2SameRect">
            <a:avLst/>
          </a:prstGeom>
          <a:solidFill>
            <a:srgbClr val="60D39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B4683B81-BFED-4D96-9DEB-C4DB63687AE6}"/>
              </a:ext>
            </a:extLst>
          </p:cNvPr>
          <p:cNvSpPr/>
          <p:nvPr/>
        </p:nvSpPr>
        <p:spPr>
          <a:xfrm rot="16200000">
            <a:off x="-195947" y="3749031"/>
            <a:ext cx="1118846" cy="486312"/>
          </a:xfrm>
          <a:prstGeom prst="round2SameRect">
            <a:avLst/>
          </a:prstGeom>
          <a:solidFill>
            <a:srgbClr val="AAF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3168EE5B-F7BC-4129-98E6-881A927D10B5}"/>
              </a:ext>
            </a:extLst>
          </p:cNvPr>
          <p:cNvSpPr/>
          <p:nvPr/>
        </p:nvSpPr>
        <p:spPr>
          <a:xfrm rot="16200000">
            <a:off x="-195948" y="2602492"/>
            <a:ext cx="1118846" cy="486312"/>
          </a:xfrm>
          <a:prstGeom prst="round2SameRect">
            <a:avLst/>
          </a:prstGeom>
          <a:solidFill>
            <a:srgbClr val="FFD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742D47D1-3140-4029-808E-40508805CE4D}"/>
              </a:ext>
            </a:extLst>
          </p:cNvPr>
          <p:cNvSpPr/>
          <p:nvPr/>
        </p:nvSpPr>
        <p:spPr>
          <a:xfrm rot="16200000">
            <a:off x="-195948" y="1455953"/>
            <a:ext cx="1118846" cy="486312"/>
          </a:xfrm>
          <a:prstGeom prst="round2SameRect">
            <a:avLst/>
          </a:prstGeom>
          <a:solidFill>
            <a:srgbClr val="FF9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E85FB7-79B0-4865-8ED4-0FAACA144A76}"/>
              </a:ext>
            </a:extLst>
          </p:cNvPr>
          <p:cNvSpPr/>
          <p:nvPr/>
        </p:nvSpPr>
        <p:spPr>
          <a:xfrm>
            <a:off x="606632" y="1139686"/>
            <a:ext cx="11585368" cy="5731565"/>
          </a:xfrm>
          <a:prstGeom prst="rect">
            <a:avLst/>
          </a:prstGeom>
          <a:solidFill>
            <a:srgbClr val="60D3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9B85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AF7E8F-607B-4367-9738-595EBA97A008}"/>
              </a:ext>
            </a:extLst>
          </p:cNvPr>
          <p:cNvSpPr txBox="1">
            <a:spLocks/>
          </p:cNvSpPr>
          <p:nvPr/>
        </p:nvSpPr>
        <p:spPr>
          <a:xfrm>
            <a:off x="3670082" y="-166548"/>
            <a:ext cx="4851835" cy="1404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60D394"/>
                </a:solidFill>
                <a:latin typeface="yellosun" panose="02000503000000000000" pitchFamily="50" charset="0"/>
              </a:rPr>
              <a:t>Economia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840AC4-7262-43AF-87B6-2698A4D17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16" y="1829799"/>
            <a:ext cx="7621484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A base econômica era a agricultura: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Milho, algodão, tomate, cacau, batata e frutas;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Recursos naturais escassos;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Técnicas agrícolas:</a:t>
            </a:r>
          </a:p>
          <a:p>
            <a:pPr lvl="1" algn="just"/>
            <a:r>
              <a:rPr lang="pt-BR" sz="2600" dirty="0">
                <a:latin typeface="Roboto Lt" pitchFamily="2" charset="0"/>
                <a:ea typeface="Roboto Lt" pitchFamily="2" charset="0"/>
              </a:rPr>
              <a:t>Terraços;</a:t>
            </a:r>
          </a:p>
          <a:p>
            <a:pPr algn="just"/>
            <a:r>
              <a:rPr lang="pt-BR" dirty="0">
                <a:latin typeface="Roboto Lt" pitchFamily="2" charset="0"/>
                <a:ea typeface="Roboto Lt" pitchFamily="2" charset="0"/>
              </a:rPr>
              <a:t>Drenagem de pântanos;</a:t>
            </a:r>
          </a:p>
          <a:p>
            <a:pPr lvl="1" algn="just"/>
            <a:endParaRPr lang="pt-BR" sz="18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2050" name="Picture 2" descr="Terraceamento – Wikipédia, a enciclopédia livre">
            <a:extLst>
              <a:ext uri="{FF2B5EF4-FFF2-40B4-BE49-F238E27FC236}">
                <a16:creationId xmlns:a16="http://schemas.microsoft.com/office/drawing/2014/main" id="{71860CE7-5A3B-41C7-AD99-4BDE3B3E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66" y="2840557"/>
            <a:ext cx="5086350" cy="38147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3DF577B-D201-4FA2-832E-8994EDE8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944" y="5175205"/>
            <a:ext cx="1361538" cy="136153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B2D0359-23D6-4A8D-BA28-432744AC7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325835" y="4907097"/>
            <a:ext cx="1295400" cy="129540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79203D1-D1C9-412B-8793-47D5D816B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7965" y="5534292"/>
            <a:ext cx="964387" cy="9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A3AE5D8F3C04A9643D4F298D70CCA" ma:contentTypeVersion="10" ma:contentTypeDescription="Create a new document." ma:contentTypeScope="" ma:versionID="47d1b81f45786f94a0cbb0c61496c93a">
  <xsd:schema xmlns:xsd="http://www.w3.org/2001/XMLSchema" xmlns:xs="http://www.w3.org/2001/XMLSchema" xmlns:p="http://schemas.microsoft.com/office/2006/metadata/properties" xmlns:ns3="c5af503c-9f10-4724-b89e-c62fc5b5c052" xmlns:ns4="fae4be2b-89bf-4c3b-860b-2757c7fe4684" targetNamespace="http://schemas.microsoft.com/office/2006/metadata/properties" ma:root="true" ma:fieldsID="41a1b14f531fad264fe62ce3f22ccba0" ns3:_="" ns4:_="">
    <xsd:import namespace="c5af503c-9f10-4724-b89e-c62fc5b5c052"/>
    <xsd:import namespace="fae4be2b-89bf-4c3b-860b-2757c7fe46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f503c-9f10-4724-b89e-c62fc5b5c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e4be2b-89bf-4c3b-860b-2757c7fe46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F1C422-2946-436A-B431-8EAA746493C7}">
  <ds:schemaRefs>
    <ds:schemaRef ds:uri="c5af503c-9f10-4724-b89e-c62fc5b5c052"/>
    <ds:schemaRef ds:uri="fae4be2b-89bf-4c3b-860b-2757c7fe4684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50CB2D-8B22-4D8C-A019-BBE1B9AB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af503c-9f10-4724-b89e-c62fc5b5c052"/>
    <ds:schemaRef ds:uri="fae4be2b-89bf-4c3b-860b-2757c7fe46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3060B0-6B51-4A68-9833-F1629D8244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878</Words>
  <Application>Microsoft Office PowerPoint</Application>
  <PresentationFormat>Widescreen</PresentationFormat>
  <Paragraphs>156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 Lt</vt:lpstr>
      <vt:lpstr>yellosun</vt:lpstr>
      <vt:lpstr>Tema do Office</vt:lpstr>
      <vt:lpstr>Maias</vt:lpstr>
      <vt:lpstr>Integrantes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Maias</dc:title>
  <dc:creator>CAMILA GONÇALVES NAZARETH</dc:creator>
  <cp:lastModifiedBy>CAMILA GONÇALVES NAZARETH</cp:lastModifiedBy>
  <cp:revision>14</cp:revision>
  <dcterms:created xsi:type="dcterms:W3CDTF">2020-10-26T00:14:59Z</dcterms:created>
  <dcterms:modified xsi:type="dcterms:W3CDTF">2020-10-28T21:32:19Z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0x0101000E0A3AE5D8F3C04A9643D4F298D70CCA</vt:lpwstr>
  </property>
</Properties>
</file>